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62" r:id="rId6"/>
    <p:sldId id="278" r:id="rId7"/>
    <p:sldId id="263" r:id="rId8"/>
    <p:sldId id="279" r:id="rId9"/>
    <p:sldId id="264" r:id="rId10"/>
    <p:sldId id="280" r:id="rId11"/>
    <p:sldId id="265" r:id="rId12"/>
    <p:sldId id="266" r:id="rId13"/>
    <p:sldId id="267" r:id="rId14"/>
    <p:sldId id="282" r:id="rId15"/>
    <p:sldId id="284" r:id="rId16"/>
    <p:sldId id="283" r:id="rId17"/>
    <p:sldId id="269" r:id="rId18"/>
    <p:sldId id="270" r:id="rId19"/>
    <p:sldId id="271" r:id="rId20"/>
    <p:sldId id="272" r:id="rId21"/>
    <p:sldId id="273" r:id="rId22"/>
    <p:sldId id="274" r:id="rId23"/>
    <p:sldId id="285" r:id="rId24"/>
    <p:sldId id="275" r:id="rId25"/>
    <p:sldId id="276" r:id="rId26"/>
    <p:sldId id="286" r:id="rId27"/>
    <p:sldId id="277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DCF3-9549-4A33-9EBB-AC35E73903C5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C9D54-EB60-4044-842F-AA40CADD10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673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FA179E-CC6E-43B9-B907-57E41A98DE48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7495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http://www.crometeo.hr/vremeplov-8-godina-od-uragana-katrina/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C35E208-D7BC-4173-A90D-2CC3A9C6429F}" type="slidenum">
              <a:rPr lang="hr-HR" altLang="sr-Latn-RS"/>
              <a:pPr/>
              <a:t>18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5448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b="1" u="sng" smtClean="0"/>
              <a:t>Podneblje središnjih ravnica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- prevladava umjereno topla klima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reljef jako utječe na klimu – Kordiljeri priječe prodor vlažnog zraka u unutrašnjost koja je vrlo suha (stepska i pustinjska klima)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pampa – stepa u J. Am.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prerija – stepa u Sj. Am.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Sjeverna Amerika – zbog pružanja gorja u smjeru sjever – jug, središnje su ravnice otvorene strujanjima sa sjevera i juga – nagle promjene temperature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  - tornado – vrtložni vjetar razorne snage, nastaje iznad kontinenta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5CF384-6360-48B8-9D60-956B35A78EA5}" type="slidenum">
              <a:rPr lang="hr-HR" altLang="sr-Latn-RS"/>
              <a:pPr/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03323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http://balkans.aljazeera.net/vijesti/americka-prerija-nestaje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http://www.enciklopedija.hr/Natuknica.aspx?ID=46360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0C4B225-10E3-44E7-B0C7-2F1EF972104B}" type="slidenum">
              <a:rPr lang="hr-HR" altLang="sr-Latn-RS"/>
              <a:pPr/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00657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Sjeverna Amerika – zbog pružanja gorja u smjeru sjever – jug, središnje su ravnice otvorene strujanjima sa sjevera i juga – nagle promjene temperature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	  - tornado – vrtložni vjetar razorne snage, nastaje iznad kontinenta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http://video.nationalgeographic.com/video/101-videos/tornadoes-101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http://www.tportal.hr/vijesti/svijet/306100/Snjezna-oluja-paralizirala-SAD-i-Kanadu.html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069A08-1D86-45D9-822F-A2BB34F9C364}" type="slidenum">
              <a:rPr lang="hr-HR" altLang="sr-Latn-RS"/>
              <a:pPr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98019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b="1" u="sng" smtClean="0"/>
              <a:t>Hladni sjever</a:t>
            </a: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http://www.enciklopedija.hr/Natuknica.aspx?ID=60219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DA895C-EEEA-432B-9858-7BFBC8A89DBE}" type="slidenum">
              <a:rPr lang="hr-HR" altLang="sr-Latn-RS"/>
              <a:pPr/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6174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</a:t>
            </a:r>
            <a:r>
              <a:rPr lang="hr-HR" altLang="sr-Latn-RS" b="1" smtClean="0"/>
              <a:t>analizom tematske karte</a:t>
            </a:r>
            <a:r>
              <a:rPr lang="hr-HR" altLang="sr-Latn-RS" smtClean="0"/>
              <a:t> iz udžbenika na str.130. upoznati učenike s  tipovima klima i njihovom rasprostranjenošću na prostoru obiju Amerika te navesti najvažnije čimbenike koji utječu na klimu</a:t>
            </a:r>
            <a:endParaRPr lang="hr-HR" altLang="sr-Latn-RS" b="1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http://www.ncdc.noaa.gov/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A4E433A-B048-4D5F-BB96-1A8DE4A04220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2493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http://www.hr.weatheronline.co.uk/weather/maps/city?WMO=14382&amp;CONT=hrhr&amp;LAND=RH&amp;ART=PRE&amp;LEVEL=150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77F590-9999-4E61-B0A1-4348581ACFE8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8285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sjevernije i južnije od polutnika – savane: CAMPO (portugalski), LLANO (španjolski)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pustinje oko obratnica (Atacama, Sonora, pol. California…), polupustinje i stepska klima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 uragan (hariken) – tropski ciklon u tropskom podneblju Atlantika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https://www.youtube.com/watch?v=othPdbxBmlk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4EC4292-034B-40C3-9263-CA7A5C047EDC}" type="slidenum">
              <a:rPr lang="hr-HR" altLang="sr-Latn-RS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03369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https://www.youtube.com/watch?v=aD5TMP0fZ64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846C6E-2347-446D-BD9E-71154A105B2A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1222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http://pixelizam.com/atacama-rascvjetana-pustinja-u-cileu/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http://blog.meteo-info.hr/zanimljivosti/atacama-pustinja-mars-na-zemlji/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A6EC9A-042D-4B37-8E70-B42D9388ACAE}" type="slidenum">
              <a:rPr lang="hr-HR" altLang="sr-Latn-RS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2714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http://pixelizam.com/atacama-rascvjetana-pustinja-u-cileu/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http://blog.meteo-info.hr/zanimljivosti/atacama-pustinja-mars-na-zemlji/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CF422A7-30B6-4FE7-8845-5F190BB8F6A3}" type="slidenum">
              <a:rPr lang="hr-HR" altLang="sr-Latn-RS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979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C12D8-D319-4803-988E-CB3F6950344B}" type="slidenum">
              <a:rPr lang="hr-HR" altLang="sr-Latn-RS" smtClean="0"/>
              <a:pPr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6677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http://e-kako.geek.hr/znanost/geografija/kako-nastaje-uragan/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BD8C57-9017-4846-9AEB-3007E51EAD58}" type="slidenum">
              <a:rPr lang="hr-HR" altLang="sr-Latn-RS"/>
              <a:pPr/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4297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695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151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936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97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541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592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26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224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458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20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860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BD9E1-D1AE-4788-95E6-5952105F3BB7}" type="datetimeFigureOut">
              <a:rPr lang="hr-HR" smtClean="0"/>
              <a:t>19.5.2021.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E34B-921B-46EE-AE7F-8CA432EB301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SXvcveNSTQ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YcXSUjTgvk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Kroz četiri toplinska pojasa</a:t>
            </a:r>
            <a:endParaRPr lang="hr-HR" sz="4400" dirty="0"/>
          </a:p>
        </p:txBody>
      </p:sp>
      <p:sp>
        <p:nvSpPr>
          <p:cNvPr id="5" name="Pravokutnik 4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823" y="1253131"/>
            <a:ext cx="8540146" cy="500454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153245" y="6321489"/>
            <a:ext cx="218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Tropski visinski katovi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5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2292" name="Picture 4" descr="C:\Users\Svjetlana\Documents\školska knjiga\ppt predlosci i slike\slike2\originali\052_09008008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0125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Svjetlana\Documents\školska knjiga\ppt predlosci i slike\smanjene\052_191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0125"/>
            <a:ext cx="9501188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952751" y="5929314"/>
            <a:ext cx="221456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Amazonija</a:t>
            </a:r>
          </a:p>
        </p:txBody>
      </p:sp>
    </p:spTree>
    <p:extLst>
      <p:ext uri="{BB962C8B-B14F-4D97-AF65-F5344CB8AC3E}">
        <p14:creationId xmlns:p14="http://schemas.microsoft.com/office/powerpoint/2010/main" val="28933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6" y="1193801"/>
            <a:ext cx="318611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285875"/>
            <a:ext cx="3043238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096126" y="5857875"/>
            <a:ext cx="2214563" cy="642938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Savanska klima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52751" y="5929314"/>
            <a:ext cx="221456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Prašumska klima</a:t>
            </a:r>
          </a:p>
        </p:txBody>
      </p:sp>
    </p:spTree>
    <p:extLst>
      <p:ext uri="{BB962C8B-B14F-4D97-AF65-F5344CB8AC3E}">
        <p14:creationId xmlns:p14="http://schemas.microsoft.com/office/powerpoint/2010/main" val="16417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30" y="167227"/>
            <a:ext cx="36274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86355" y="106680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Tropska Amerika </a:t>
            </a:r>
            <a:r>
              <a:rPr lang="hr-HR" altLang="sr-Latn-RS" dirty="0" smtClean="0"/>
              <a:t>(Savanska klima)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05" y="2913047"/>
            <a:ext cx="5357812" cy="500062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sjevernije i južnije od ekvatora – </a:t>
            </a:r>
            <a:r>
              <a:rPr lang="hr-HR" b="1" dirty="0" smtClean="0"/>
              <a:t>savane</a:t>
            </a:r>
            <a:r>
              <a:rPr lang="hr-HR" dirty="0" smtClean="0"/>
              <a:t>: </a:t>
            </a:r>
            <a:r>
              <a:rPr lang="hr-HR" dirty="0" smtClean="0">
                <a:solidFill>
                  <a:srgbClr val="00CC00"/>
                </a:solidFill>
              </a:rPr>
              <a:t>CAMPO</a:t>
            </a:r>
            <a:r>
              <a:rPr lang="hr-HR" dirty="0" smtClean="0"/>
              <a:t> (portugalski), </a:t>
            </a:r>
            <a:r>
              <a:rPr lang="hr-HR" dirty="0" smtClean="0">
                <a:solidFill>
                  <a:srgbClr val="00CC00"/>
                </a:solidFill>
              </a:rPr>
              <a:t>LLANO</a:t>
            </a:r>
            <a:r>
              <a:rPr lang="hr-HR" dirty="0" smtClean="0"/>
              <a:t> (španjolski)</a:t>
            </a:r>
          </a:p>
          <a:p>
            <a:pPr>
              <a:lnSpc>
                <a:spcPct val="150000"/>
              </a:lnSpc>
              <a:defRPr/>
            </a:pPr>
            <a:r>
              <a:rPr lang="hr-HR" b="1" dirty="0"/>
              <a:t>poljoprivredna, </a:t>
            </a:r>
            <a:r>
              <a:rPr lang="hr-HR" dirty="0"/>
              <a:t>posebno stočarska područja</a:t>
            </a:r>
            <a:endParaRPr lang="hr-HR" dirty="0" smtClean="0"/>
          </a:p>
          <a:p>
            <a:pPr>
              <a:defRPr/>
            </a:pP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430" y="2767392"/>
            <a:ext cx="6489570" cy="3446795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7052448" y="292352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hr-HR" sz="2400" b="1" dirty="0" err="1" smtClean="0">
                <a:solidFill>
                  <a:srgbClr val="383838"/>
                </a:solidFill>
                <a:effectLst/>
              </a:rPr>
              <a:t>Llanos</a:t>
            </a:r>
            <a:endParaRPr lang="hr-HR" sz="2400" b="1" dirty="0" smtClean="0">
              <a:solidFill>
                <a:srgbClr val="383838"/>
              </a:solidFill>
              <a:effectLst/>
            </a:endParaRPr>
          </a:p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546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4" y="1"/>
            <a:ext cx="36274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376238" y="100965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Pustinjska i stepska klima</a:t>
            </a:r>
            <a:endParaRPr lang="hr-HR" altLang="sr-Latn-R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507" y="3136252"/>
            <a:ext cx="5357812" cy="500062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>
                <a:solidFill>
                  <a:srgbClr val="00CC00"/>
                </a:solidFill>
              </a:rPr>
              <a:t>pustinje oko obratnica </a:t>
            </a:r>
            <a:r>
              <a:rPr lang="hr-HR" dirty="0" smtClean="0"/>
              <a:t>(Atacama, Sonora, pol. California…), polupustinje i stepska klima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928688"/>
            <a:ext cx="4152900" cy="32575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16200000" flipH="1">
            <a:off x="8462963" y="4286251"/>
            <a:ext cx="785813" cy="500062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785938"/>
            <a:ext cx="4857750" cy="31813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6596063" y="2500313"/>
            <a:ext cx="857250" cy="85725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86176"/>
            <a:ext cx="20764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0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4914" y="1203395"/>
            <a:ext cx="7526694" cy="565460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071665" y="1512372"/>
            <a:ext cx="2099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383838"/>
                </a:solidFill>
                <a:latin typeface="Nunito"/>
              </a:rPr>
              <a:t>Pustinja Atacama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989" y="2073309"/>
            <a:ext cx="28003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26" y="1"/>
            <a:ext cx="8005275" cy="533476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599650" y="5572165"/>
            <a:ext cx="87448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err="1">
                <a:solidFill>
                  <a:srgbClr val="383838"/>
                </a:solidFill>
                <a:latin typeface="Nunito"/>
              </a:rPr>
              <a:t>Sonora</a:t>
            </a:r>
            <a:r>
              <a:rPr lang="hr-HR" b="1" dirty="0">
                <a:solidFill>
                  <a:srgbClr val="383838"/>
                </a:solidFill>
                <a:latin typeface="Nunito"/>
              </a:rPr>
              <a:t> je najveća pustinja Sjeverne i Južne Amerike</a:t>
            </a:r>
          </a:p>
          <a:p>
            <a:pPr algn="just"/>
            <a:r>
              <a:rPr lang="hr-HR" sz="1600" dirty="0">
                <a:solidFill>
                  <a:srgbClr val="212529"/>
                </a:solidFill>
                <a:latin typeface="Nunito"/>
              </a:rPr>
              <a:t>S oko 300 000 km</a:t>
            </a:r>
            <a:r>
              <a:rPr lang="hr-HR" sz="1600" baseline="30000" dirty="0">
                <a:solidFill>
                  <a:srgbClr val="212529"/>
                </a:solidFill>
                <a:latin typeface="Nunito"/>
              </a:rPr>
              <a:t>2</a:t>
            </a:r>
            <a:r>
              <a:rPr lang="hr-HR" sz="1600" dirty="0">
                <a:solidFill>
                  <a:srgbClr val="212529"/>
                </a:solidFill>
                <a:latin typeface="Nunito"/>
              </a:rPr>
              <a:t> pet je puta veća od Hrvatske, a zauzima sjeverozapad Meksika i jugozapad SAD-a. U njoj raste kaktus </a:t>
            </a:r>
            <a:r>
              <a:rPr lang="hr-HR" sz="1600" dirty="0" err="1">
                <a:solidFill>
                  <a:srgbClr val="212529"/>
                </a:solidFill>
                <a:latin typeface="Nunito"/>
              </a:rPr>
              <a:t>saguaro</a:t>
            </a:r>
            <a:r>
              <a:rPr lang="hr-HR" sz="1600" dirty="0">
                <a:solidFill>
                  <a:srgbClr val="212529"/>
                </a:solidFill>
                <a:latin typeface="Nunito"/>
              </a:rPr>
              <a:t>, jedan od najvećih u svijetu. Može narasti do 15 metara i biti težak do 9 tona. Prvi put cvjeta nakon 50 do 75 godina, a živi i do 200 godina.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820565" cy="38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26233" y="1071563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Uragan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774" y="2397126"/>
            <a:ext cx="3114675" cy="4151313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>
                <a:solidFill>
                  <a:srgbClr val="00CC00"/>
                </a:solidFill>
              </a:rPr>
              <a:t>uragan</a:t>
            </a:r>
            <a:r>
              <a:rPr lang="hr-HR" dirty="0" smtClean="0"/>
              <a:t> (hariken) </a:t>
            </a:r>
            <a:r>
              <a:rPr lang="hr-HR" dirty="0" smtClean="0">
                <a:solidFill>
                  <a:srgbClr val="00CC00"/>
                </a:solidFill>
              </a:rPr>
              <a:t>– tropski ciklon </a:t>
            </a:r>
            <a:r>
              <a:rPr lang="hr-HR" dirty="0" smtClean="0"/>
              <a:t>u tropskom podneblju Atlantika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16388" name="Picture 2" descr="C:\Users\Svjetlana\Documents\školska knjiga\ppt predlosci i slike\smanjene\019_SPC0025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071563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057" y="1497558"/>
            <a:ext cx="7115662" cy="43676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563" y="1319553"/>
            <a:ext cx="6457667" cy="52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000125"/>
            <a:ext cx="5357813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929063"/>
            <a:ext cx="62150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7853365" y="2070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5"/>
              </a:rPr>
              <a:t>Tropski ciklon Michael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4884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9" y="1093140"/>
            <a:ext cx="9367935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Umjerene širine- središnjih ravnica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1" y="2229724"/>
            <a:ext cx="6372808" cy="4628276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Prevladava </a:t>
            </a:r>
            <a:r>
              <a:rPr lang="hr-HR" sz="3500" b="1" dirty="0" smtClean="0"/>
              <a:t>umjereno topla klima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olidFill>
                  <a:srgbClr val="00CC00"/>
                </a:solidFill>
              </a:rPr>
              <a:t>Utjecaj reljefa </a:t>
            </a:r>
            <a:r>
              <a:rPr lang="hr-HR" dirty="0" smtClean="0">
                <a:sym typeface="Wingdings" pitchFamily="2" charset="2"/>
              </a:rPr>
              <a:t> Kordiljeri </a:t>
            </a:r>
            <a:r>
              <a:rPr lang="hr-HR" dirty="0" smtClean="0"/>
              <a:t>priječe prodor vlažnog zraka u unutrašnjost koja je vrlo suha (</a:t>
            </a:r>
            <a:r>
              <a:rPr lang="hr-HR" b="1" dirty="0" smtClean="0"/>
              <a:t>stepska i</a:t>
            </a:r>
            <a:r>
              <a:rPr lang="hr-HR" dirty="0" smtClean="0"/>
              <a:t> pustinjska klima)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Uz obale </a:t>
            </a:r>
            <a:r>
              <a:rPr lang="hr-HR" b="1" dirty="0" smtClean="0"/>
              <a:t>sredozemna i </a:t>
            </a:r>
            <a:r>
              <a:rPr lang="hr-HR" b="1" dirty="0" err="1" smtClean="0"/>
              <a:t>sinijska</a:t>
            </a:r>
            <a:r>
              <a:rPr lang="hr-HR" b="1" dirty="0" smtClean="0"/>
              <a:t> klima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3" y="102637"/>
            <a:ext cx="36274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0939"/>
            <a:ext cx="8229600" cy="4079875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Udaljenost od ekvatora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Raspodjela kopna i mora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Nadmorska visina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Reljef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Vjetar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dirty="0" smtClean="0"/>
              <a:t>Morske struje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125538"/>
            <a:ext cx="8929688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O čemu ovisi klima?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b="1" dirty="0" smtClean="0">
                <a:sym typeface="Wingdings" pitchFamily="2" charset="2"/>
              </a:rPr>
              <a:t>klimatski čimbenici</a:t>
            </a:r>
            <a:endParaRPr lang="hr-H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3214688"/>
            <a:ext cx="4719637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760663"/>
            <a:ext cx="4572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6" y="3211514"/>
            <a:ext cx="61499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4" y="3643314"/>
            <a:ext cx="558958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1633" y="1231476"/>
            <a:ext cx="10276482" cy="11430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90000" lnSpcReduction="20000"/>
          </a:bodyPr>
          <a:lstStyle/>
          <a:p>
            <a:pPr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Klima – prosječno stanje atmosfere nad nekim </a:t>
            </a:r>
            <a:r>
              <a:rPr lang="hr-HR" sz="4400" dirty="0" smtClean="0">
                <a:latin typeface="+mj-lt"/>
                <a:ea typeface="+mj-ea"/>
                <a:cs typeface="+mj-cs"/>
              </a:rPr>
              <a:t>mjestom</a:t>
            </a:r>
            <a:endParaRPr lang="hr-HR" sz="44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11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6807277" cy="326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936" y="3828584"/>
            <a:ext cx="4488024" cy="30294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13" y="43656"/>
            <a:ext cx="3643313" cy="642938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Pampa – stepa u Južnoj Americi </a:t>
            </a:r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10" y="3963989"/>
            <a:ext cx="7198516" cy="28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548687" y="3868739"/>
            <a:ext cx="3643313" cy="642938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Prerija– stepa u Sjevernoj Americi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296" y="0"/>
            <a:ext cx="5008511" cy="333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4955" y="941226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Tornado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90" y="1767277"/>
            <a:ext cx="4286250" cy="5000625"/>
          </a:xfrm>
        </p:spPr>
        <p:txBody>
          <a:bodyPr rtlCol="0">
            <a:normAutofit fontScale="925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zbog pružanja gorja u smjeru sjever – jug, središnje su ravnice otvorene strujanjima sa sjevera i juga – nagle promjene temperature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olidFill>
                  <a:srgbClr val="00CC00"/>
                </a:solidFill>
              </a:rPr>
              <a:t>tornado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00CC00"/>
                </a:solidFill>
              </a:rPr>
              <a:t>– vrtložni vjetar </a:t>
            </a:r>
            <a:r>
              <a:rPr lang="hr-HR" dirty="0" smtClean="0"/>
              <a:t>razorne snage, nastaje iznad kontinenta</a:t>
            </a:r>
          </a:p>
          <a:p>
            <a:pPr>
              <a:defRPr/>
            </a:pPr>
            <a:endParaRPr lang="hr-HR" dirty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57313"/>
            <a:ext cx="429418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919" y="1767277"/>
            <a:ext cx="6839073" cy="453088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777" y="619125"/>
            <a:ext cx="5448300" cy="62388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119439" y="61844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6"/>
              </a:rPr>
              <a:t>Snimak tornada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2308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5543" y="1358399"/>
            <a:ext cx="3376629" cy="4727281"/>
          </a:xfrm>
          <a:prstGeom prst="rect">
            <a:avLst/>
          </a:prstGeom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5" y="1158097"/>
            <a:ext cx="3195637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" y="1057275"/>
            <a:ext cx="35083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425946" y="6087721"/>
            <a:ext cx="221456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Stepska klima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16063" y="6085680"/>
            <a:ext cx="221456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Umjereno topla klima</a:t>
            </a:r>
          </a:p>
        </p:txBody>
      </p:sp>
      <p:sp>
        <p:nvSpPr>
          <p:cNvPr id="9" name="Rounded Rectangle 6"/>
          <p:cNvSpPr/>
          <p:nvPr/>
        </p:nvSpPr>
        <p:spPr>
          <a:xfrm>
            <a:off x="9006575" y="6016186"/>
            <a:ext cx="221456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 smtClean="0"/>
              <a:t>Sredozemna </a:t>
            </a:r>
            <a:r>
              <a:rPr lang="hr-HR" dirty="0"/>
              <a:t>klima</a:t>
            </a:r>
          </a:p>
        </p:txBody>
      </p:sp>
    </p:spTree>
    <p:extLst>
      <p:ext uri="{BB962C8B-B14F-4D97-AF65-F5344CB8AC3E}">
        <p14:creationId xmlns:p14="http://schemas.microsoft.com/office/powerpoint/2010/main" val="3500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2885" y="1182052"/>
            <a:ext cx="5209114" cy="344603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25" y="12449"/>
            <a:ext cx="7007710" cy="525363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31030" y="53497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/>
              <a:t>Na području sredozemne klime u SAD-u je najviše drveće svijeta- Sekvoja</a:t>
            </a:r>
          </a:p>
          <a:p>
            <a:r>
              <a:rPr lang="hr-HR" b="1" dirty="0" smtClean="0"/>
              <a:t>Visoko je 115 metara.</a:t>
            </a:r>
            <a:endParaRPr lang="hr-HR" b="1" dirty="0"/>
          </a:p>
        </p:txBody>
      </p:sp>
      <p:sp>
        <p:nvSpPr>
          <p:cNvPr id="7" name="Pravokutnik 6"/>
          <p:cNvSpPr/>
          <p:nvPr/>
        </p:nvSpPr>
        <p:spPr>
          <a:xfrm>
            <a:off x="7644544" y="4798678"/>
            <a:ext cx="4279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Vinogradi u Kaliforniji na području sredozemne klime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817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07988" y="92868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Hladni sjever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922" y="1821656"/>
            <a:ext cx="5329237" cy="5286375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b="1" dirty="0" smtClean="0"/>
              <a:t>vlažna snježno-šumska klima </a:t>
            </a:r>
            <a:r>
              <a:rPr lang="hr-HR" dirty="0" smtClean="0"/>
              <a:t>(tajge – crnogorične šume)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nema je na prostoru Južne Amerike zbog nedostatka kopna</a:t>
            </a:r>
          </a:p>
          <a:p>
            <a:pPr>
              <a:lnSpc>
                <a:spcPct val="150000"/>
              </a:lnSpc>
              <a:defRPr/>
            </a:pPr>
            <a:r>
              <a:rPr lang="hr-HR" b="1" dirty="0" smtClean="0"/>
              <a:t>polarne klime </a:t>
            </a:r>
            <a:r>
              <a:rPr lang="hr-HR" dirty="0" smtClean="0"/>
              <a:t>na krajnjem sjeveru (klima tundre i vječnog mraza)</a:t>
            </a:r>
          </a:p>
          <a:p>
            <a:pPr>
              <a:defRPr/>
            </a:pPr>
            <a:endParaRPr lang="hr-HR" dirty="0" smtClean="0"/>
          </a:p>
          <a:p>
            <a:pPr>
              <a:defRPr/>
            </a:pP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84" y="0"/>
            <a:ext cx="3571875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257" y="1270810"/>
            <a:ext cx="3855600" cy="539784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320" y="1424538"/>
            <a:ext cx="3845766" cy="538407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2455" y="1177778"/>
            <a:ext cx="2421455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 smtClean="0"/>
              <a:t>snježno-šumska klima</a:t>
            </a:r>
            <a:endParaRPr lang="hr-HR" b="1" dirty="0"/>
          </a:p>
        </p:txBody>
      </p:sp>
      <p:sp>
        <p:nvSpPr>
          <p:cNvPr id="10" name="Rounded Rectangle 7"/>
          <p:cNvSpPr/>
          <p:nvPr/>
        </p:nvSpPr>
        <p:spPr>
          <a:xfrm>
            <a:off x="9770545" y="1103069"/>
            <a:ext cx="2421455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/>
              <a:t>p</a:t>
            </a:r>
            <a:r>
              <a:rPr lang="hr-HR" b="1" dirty="0" smtClean="0"/>
              <a:t>olarna klima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2754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247" y="1690688"/>
            <a:ext cx="5486037" cy="365918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5" y="0"/>
            <a:ext cx="5715000" cy="5715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322471" y="5849937"/>
            <a:ext cx="305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Tajga na području Kanade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8156218" y="5530334"/>
            <a:ext cx="2317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Najviši vrhovi Anda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2142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38200" y="980945"/>
            <a:ext cx="10515600" cy="1325563"/>
          </a:xfrm>
        </p:spPr>
        <p:txBody>
          <a:bodyPr/>
          <a:lstStyle/>
          <a:p>
            <a:r>
              <a:rPr lang="hr-HR" altLang="sr-Latn-RS" dirty="0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14563"/>
            <a:ext cx="8229600" cy="4286250"/>
          </a:xfrm>
        </p:spPr>
        <p:txBody>
          <a:bodyPr rtlCol="0"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Što je selva?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Kako se naziva stepa na prostoru Južne, a kako na prostoru Sjeverne Amerike?  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Što znače pojmovi campos i llanos?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Što je hariken?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Nabrojite barem 3 činitelja o kojima ovisi klima u Americi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b="1" dirty="0" smtClean="0"/>
              <a:t>Nabrojite</a:t>
            </a:r>
            <a:r>
              <a:rPr lang="hr-HR" dirty="0" smtClean="0"/>
              <a:t> vrste klima u Americi te odredite njihovu prostornu rasprostranjenost pomoću tematske karte iz udžbenika str. 130.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Pomoću crteža iz udžbenika str. 133. </a:t>
            </a:r>
            <a:r>
              <a:rPr lang="hr-HR" b="1" dirty="0" smtClean="0"/>
              <a:t>objasnite</a:t>
            </a:r>
            <a:r>
              <a:rPr lang="hr-HR" dirty="0" smtClean="0"/>
              <a:t> zbog čega u  središnjim ravnicama Sjeverne Amerike dolazi do naglih promjena  vremena.</a:t>
            </a:r>
          </a:p>
        </p:txBody>
      </p:sp>
    </p:spTree>
    <p:extLst>
      <p:ext uri="{BB962C8B-B14F-4D97-AF65-F5344CB8AC3E}">
        <p14:creationId xmlns:p14="http://schemas.microsoft.com/office/powerpoint/2010/main" val="16943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95438" y="981075"/>
            <a:ext cx="9144000" cy="947738"/>
          </a:xfrm>
        </p:spPr>
        <p:txBody>
          <a:bodyPr/>
          <a:lstStyle/>
          <a:p>
            <a:pPr algn="l"/>
            <a:r>
              <a:rPr lang="hr-HR" altLang="sr-Latn-RS" sz="3200" b="1" dirty="0"/>
              <a:t>U kojim je toplinskim </a:t>
            </a:r>
            <a:r>
              <a:rPr lang="hr-HR" altLang="sr-Latn-RS" sz="3200" b="1" dirty="0" err="1"/>
              <a:t>pojasima</a:t>
            </a:r>
            <a:r>
              <a:rPr lang="hr-HR" altLang="sr-Latn-RS" sz="3200" b="1" dirty="0"/>
              <a:t> smještena Amerika?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7172" name="Picture 2" descr="C:\Users\Svjetlana\Documents\školska knjiga\ppt\8\hrvatska-smješt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2071689"/>
            <a:ext cx="8828087" cy="4219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66875" y="2500313"/>
            <a:ext cx="8897938" cy="1041400"/>
          </a:xfrm>
          <a:prstGeom prst="rect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666875" y="3571876"/>
            <a:ext cx="8897938" cy="1071563"/>
          </a:xfrm>
          <a:prstGeom prst="rect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1666875" y="2071689"/>
            <a:ext cx="8897938" cy="415925"/>
          </a:xfrm>
          <a:prstGeom prst="rect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1738314" y="4714875"/>
            <a:ext cx="8897937" cy="1041400"/>
          </a:xfrm>
          <a:prstGeom prst="rect">
            <a:avLst/>
          </a:prstGeom>
          <a:solidFill>
            <a:schemeClr val="accent2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0" name="Rounded Rectangle 9"/>
          <p:cNvSpPr/>
          <p:nvPr/>
        </p:nvSpPr>
        <p:spPr>
          <a:xfrm>
            <a:off x="2095501" y="5929314"/>
            <a:ext cx="3643313" cy="642937"/>
          </a:xfrm>
          <a:prstGeom prst="roundRect">
            <a:avLst/>
          </a:prstGeom>
          <a:solidFill>
            <a:srgbClr val="27C10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Pružanje u smjeru sjever-jug, kroz četiri toplinska pojasa </a:t>
            </a:r>
          </a:p>
        </p:txBody>
      </p:sp>
    </p:spTree>
    <p:extLst>
      <p:ext uri="{BB962C8B-B14F-4D97-AF65-F5344CB8AC3E}">
        <p14:creationId xmlns:p14="http://schemas.microsoft.com/office/powerpoint/2010/main" val="10144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81795" y="995363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Tipovi klime u Americi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25" y="2000251"/>
            <a:ext cx="8229600" cy="4429125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r-HR" b="1" dirty="0" smtClean="0"/>
              <a:t>Sjeverna Amerika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snježno-šumske klime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Umjerene klime</a:t>
            </a:r>
          </a:p>
          <a:p>
            <a:pPr>
              <a:lnSpc>
                <a:spcPct val="150000"/>
              </a:lnSpc>
              <a:defRPr/>
            </a:pPr>
            <a:r>
              <a:rPr lang="hr-HR" b="1" dirty="0" smtClean="0"/>
              <a:t>Južna Amerika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Tropske klime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hr-HR" dirty="0" smtClean="0"/>
              <a:t>Umjerene klime</a:t>
            </a:r>
            <a:endParaRPr lang="hr-HR" dirty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4" y="1"/>
            <a:ext cx="36274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9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1016000"/>
            <a:ext cx="7324725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27" y="1213374"/>
            <a:ext cx="11027773" cy="55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4" y="1143001"/>
            <a:ext cx="7616825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2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163750"/>
            <a:ext cx="10293274" cy="55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35640" y="1000250"/>
            <a:ext cx="10442962" cy="1143000"/>
          </a:xfrm>
        </p:spPr>
        <p:txBody>
          <a:bodyPr>
            <a:normAutofit/>
          </a:bodyPr>
          <a:lstStyle/>
          <a:p>
            <a:pPr algn="l"/>
            <a:r>
              <a:rPr lang="hr-HR" altLang="sr-Latn-RS" b="1" dirty="0" smtClean="0"/>
              <a:t>Tropska Amerika </a:t>
            </a:r>
            <a:r>
              <a:rPr lang="hr-HR" altLang="sr-Latn-RS" dirty="0" smtClean="0"/>
              <a:t>( Prašumska klima)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68" y="2221503"/>
            <a:ext cx="8643937" cy="1857375"/>
          </a:xfrm>
        </p:spPr>
        <p:txBody>
          <a:bodyPr/>
          <a:lstStyle/>
          <a:p>
            <a:r>
              <a:rPr lang="hr-HR" altLang="sr-Latn-RS" dirty="0" smtClean="0"/>
              <a:t>Amazonija – tropske kišne šume (prašume) – </a:t>
            </a:r>
            <a:r>
              <a:rPr lang="hr-HR" altLang="sr-Latn-RS" dirty="0" smtClean="0">
                <a:solidFill>
                  <a:srgbClr val="00CC00"/>
                </a:solidFill>
              </a:rPr>
              <a:t>SELVA</a:t>
            </a:r>
          </a:p>
          <a:p>
            <a:r>
              <a:rPr lang="hr-HR" altLang="sr-Latn-RS" dirty="0" smtClean="0"/>
              <a:t>život na katovima; svakodnevne kiše</a:t>
            </a:r>
          </a:p>
          <a:p>
            <a:endParaRPr lang="hr-HR" altLang="sr-Latn-RS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7" y="3770038"/>
            <a:ext cx="92503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26" y="-6691"/>
            <a:ext cx="3627434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3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596</Words>
  <Application>Microsoft Office PowerPoint</Application>
  <PresentationFormat>Široki zaslon</PresentationFormat>
  <Paragraphs>117</Paragraphs>
  <Slides>27</Slides>
  <Notes>14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O čemu ovisi klima?  klimatski čimbenici</vt:lpstr>
      <vt:lpstr>U kojim je toplinskim pojasima smještena Amerika? </vt:lpstr>
      <vt:lpstr>Tipovi klime u Americi</vt:lpstr>
      <vt:lpstr>PowerPoint prezentacija</vt:lpstr>
      <vt:lpstr>PowerPoint prezentacija</vt:lpstr>
      <vt:lpstr>PowerPoint prezentacija</vt:lpstr>
      <vt:lpstr>PowerPoint prezentacija</vt:lpstr>
      <vt:lpstr>Tropska Amerika ( Prašumska klima)</vt:lpstr>
      <vt:lpstr>PowerPoint prezentacija</vt:lpstr>
      <vt:lpstr>PowerPoint prezentacija</vt:lpstr>
      <vt:lpstr>PowerPoint prezentacija</vt:lpstr>
      <vt:lpstr>Tropska Amerika (Savanska klima)</vt:lpstr>
      <vt:lpstr>Pustinjska i stepska klima</vt:lpstr>
      <vt:lpstr>PowerPoint prezentacija</vt:lpstr>
      <vt:lpstr>PowerPoint prezentacija</vt:lpstr>
      <vt:lpstr>Uragan</vt:lpstr>
      <vt:lpstr>PowerPoint prezentacija</vt:lpstr>
      <vt:lpstr>Umjerene širine- središnjih ravnica</vt:lpstr>
      <vt:lpstr>PowerPoint prezentacija</vt:lpstr>
      <vt:lpstr>Tornado</vt:lpstr>
      <vt:lpstr>PowerPoint prezentacija</vt:lpstr>
      <vt:lpstr>PowerPoint prezentacija</vt:lpstr>
      <vt:lpstr>Hladni sjever</vt:lpstr>
      <vt:lpstr>PowerPoint prezentacija</vt:lpstr>
      <vt:lpstr>PowerPoint prezentacija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</cp:revision>
  <dcterms:created xsi:type="dcterms:W3CDTF">2021-05-18T13:24:04Z</dcterms:created>
  <dcterms:modified xsi:type="dcterms:W3CDTF">2021-05-19T16:34:15Z</dcterms:modified>
</cp:coreProperties>
</file>